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57" r:id="rId3"/>
    <p:sldId id="269" r:id="rId4"/>
    <p:sldId id="316" r:id="rId5"/>
    <p:sldId id="323" r:id="rId6"/>
    <p:sldId id="324" r:id="rId7"/>
    <p:sldId id="325" r:id="rId8"/>
    <p:sldId id="339" r:id="rId9"/>
    <p:sldId id="327" r:id="rId10"/>
    <p:sldId id="338" r:id="rId11"/>
    <p:sldId id="336" r:id="rId12"/>
    <p:sldId id="328" r:id="rId13"/>
    <p:sldId id="329" r:id="rId14"/>
    <p:sldId id="340" r:id="rId15"/>
    <p:sldId id="319" r:id="rId16"/>
    <p:sldId id="330" r:id="rId17"/>
    <p:sldId id="341" r:id="rId18"/>
    <p:sldId id="331" r:id="rId19"/>
    <p:sldId id="332" r:id="rId20"/>
    <p:sldId id="333" r:id="rId21"/>
    <p:sldId id="342" r:id="rId22"/>
    <p:sldId id="335" r:id="rId23"/>
    <p:sldId id="334" r:id="rId24"/>
    <p:sldId id="337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621"/>
    <a:srgbClr val="0000FF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3844" autoAdjust="0"/>
  </p:normalViewPr>
  <p:slideViewPr>
    <p:cSldViewPr snapToGrid="0">
      <p:cViewPr varScale="1">
        <p:scale>
          <a:sx n="85" d="100"/>
          <a:sy n="85" d="100"/>
        </p:scale>
        <p:origin x="494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1462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1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947B-4CF1-3CA5-38A2-8A9AD242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7C5BE-8ADD-A7D8-6E66-7958215CE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E0056-B843-BD1F-F16C-FC675C359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DD7D5-246E-A7A3-A52B-8C66D7AB8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3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E0C3-39EF-B819-59AF-E7E6ECAFC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2570C-9D39-FB7C-3C1A-E4192A747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B8F15-E8AA-27A0-7535-C264FE172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E0FC1-B2E8-CE96-4B45-848B9D49D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3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C6C3-0BF9-522A-4E59-AA5CA8C12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96399-DF52-D6C3-FBD8-3E987948F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811B-508E-EC74-0196-D5902790B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7A098-813C-02E7-9261-8B297744F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81F4-994E-3C00-0155-C57AC6AC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FC7AF-E689-73B6-2CF2-89574E5B3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31F16-CCB4-AD47-084E-9B6F94205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A7C2-9471-4F30-B977-C0B2A70DE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CD85-CB31-0D2B-5A36-DCA4BC1E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A1990-201B-D232-8F61-5FDBA5892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D57E5-3363-763B-CA82-208F675B2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1FE7A-066D-1AFE-BDEA-EC53D54E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8042-B816-8B83-CE39-4BB8511D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C5784-48A8-7111-081D-2AF3DD706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47D57-039E-075D-89E4-D060A9C39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CF9-2E83-C029-D370-261E4F699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2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3FEB-F455-AE32-3B9B-4C89F538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C29C4-127F-8836-A61F-5E073D004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62A76-A7C4-58B3-0042-B5E3B32B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EC3F2-66CE-1039-B495-99F1EFB26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0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4CA0E-D2E1-01F8-608C-97ED6BFC3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9492E-EC30-C792-F509-FE40CB0CA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7031B-C585-F176-9D2D-36DAC62B1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0713F-A972-2927-FFEF-FE23CBDF2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23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3E35-7936-B264-70E4-D808F17A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FE02-5C95-BC96-5278-F4C93407C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F70B0-F6FA-0D45-B119-495AB95CB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DFEE-8C92-BA75-4A8E-F812A9F85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2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7BCD-3C6D-2B3C-7A44-7308092C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BD71A-893F-02BE-9C7A-C47EE995F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6FC94-2A45-768A-DE70-E1E53E15D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2F097-1FFE-EFA0-9F16-CFC1E26F4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3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get 40 images which collected at VNUF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August 24</a:t>
            </a:r>
            <a:r>
              <a:rPr lang="en-US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2024 for my 3D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reprenstation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8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90D7-E3EA-384B-4F23-A6D12906B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50CED-6E9B-E988-A118-9A58618B1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33F81-82BE-EA8C-6D55-C46B1F8A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98F0B-182F-D4F0-3349-9ACECD1B7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0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D1A90-67C0-DDEC-0A84-2F9AED9D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38D40-3D55-B308-33D1-D3BC03E91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9F77A-BAE8-7F37-FFA4-8C7C965B4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A2EEC-EF27-4424-F1EF-2B2D1FDF8E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75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B124-5C28-160E-B183-3B1B1AF29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3C03-3801-981E-AD15-AC93DE000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7DC02-1523-6388-B523-C5F6C4FC3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9C891-AC00-7DFC-4414-54A72A807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1B04-3CD5-197B-4D08-0C8C1A4B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80FB7-D976-158C-1D3C-E8C4BA5ED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257EB-0FB5-82CF-D748-D9CD1AB37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61822-E64F-824F-AF79-ADC1C2F99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6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2EF9-A7E5-95F6-2050-2C4E8387B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F3E3-81F5-E614-EEE2-CB5B0A7E3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312F1-1D78-D12E-063E-368355F65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briefly description about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6F0FD-CFBA-D3AA-3EB7-C054A20F8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8941E-BC8E-1C1B-C01C-9658AA5C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A2AF8-21AD-961D-3F59-6AC03634D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F01D8-9A48-11B8-A80F-2753B7467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briefly description about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1E88-7F25-3C99-9E8D-2BA45CDBF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35A3-6451-D098-E410-F87A0E4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47BB4-854F-1710-9EA0-1242DC0ED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8BD32-C832-3D35-8395-92DEA86D7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briefly description about Dataset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C70AA-F2F9-E988-406A-6815B0D08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4204-83EF-3823-76B9-65D002477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20C32-8B66-5973-30DA-F237FF122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C4A24-AB31-2CC4-C1D7-A4359B716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71AD-E781-D425-AA84-C55A44E17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D4A2F-70E3-06E0-EAE3-4514E455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8F17-0E43-4DCB-F27B-460F28375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5EF12-181B-E60B-C463-035C1CBBD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B8436-4CB9-3F8A-89D0-0658F8DE0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4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5D8E-9191-D35B-2D9A-32EE7D72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2A42A-7DA6-D26B-4A5C-2515E54D0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D1656-EA2D-B9AE-C187-AE6E0EB0C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3A4FA-7A71-B467-E167-6BE3BC77F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9DEE3-D175-2E65-76A8-924899AC4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E69FE-0820-4AE1-3F16-EDA9322EF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470B0-D0A6-6FBC-6301-4B417FA57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CBE18-6DEB-FF31-178D-10B5F2467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2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F925-960E-A161-8561-B9C8EE6E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CB6BF-5946-AAB0-7098-9086DC1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EF3731-51C6-BFC6-DF8A-B7BB2ECA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8F8DB-D213-E706-83D3-A4153BF55A0D}"/>
              </a:ext>
            </a:extLst>
          </p:cNvPr>
          <p:cNvSpPr txBox="1"/>
          <p:nvPr/>
        </p:nvSpPr>
        <p:spPr>
          <a:xfrm>
            <a:off x="338736" y="736643"/>
            <a:ext cx="575726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2.3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Network (D):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53DDB-5B9B-C532-2B78-90ACD6A50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040" y="1504613"/>
            <a:ext cx="5455920" cy="46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4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3274-E90C-743E-A5CD-B70AFB9D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F148F-1DCA-E7A9-7F9F-46950790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45BE5E-3D33-6626-7C9E-743C6AB7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CF911-260F-9DB4-B843-51A71C28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036" y="1388883"/>
            <a:ext cx="7637928" cy="40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6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7CD5-07A4-2D51-666C-2DC7A633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5D102-201A-A7FF-354E-897DF131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EB5DA6-D39C-0513-37E4-49A1512E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LOSS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B071D-11AE-BFBC-2C97-A78D2BA421B6}"/>
              </a:ext>
            </a:extLst>
          </p:cNvPr>
          <p:cNvSpPr txBox="1"/>
          <p:nvPr/>
        </p:nvSpPr>
        <p:spPr>
          <a:xfrm>
            <a:off x="384684" y="895695"/>
            <a:ext cx="115145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loss function 𝐿(𝐺,𝐷) 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CartoonGAN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combines two components: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Loss 𝐿adv(𝐺,𝐷):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Guides the generator G to transform input images into the cartoon manifold.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Loss 𝐿con(𝐺,𝐷):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semantic content from the input photo is preserved in the generated cartoon image.</a:t>
            </a:r>
          </a:p>
          <a:p>
            <a:pPr marL="457200" indent="-457200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as: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balance between content preservation and stylization 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 to 𝜔=10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experiments).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11168-3B7E-CDD3-3520-7EFB26E1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26" y="4084320"/>
            <a:ext cx="6975947" cy="9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8308-EB08-4A03-EFE3-59A38045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C9C60-9869-D30C-B3F0-8E7F6DAF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9E4219-D7D0-C6E1-03E5-D7EFD77F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LOSS FUNCTIONS - </a:t>
            </a:r>
            <a:r>
              <a:rPr lang="en-US" sz="2800" b="1" dirty="0"/>
              <a:t>Adversarial Loss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12C97-9A64-F70F-9D32-24DCAE397704}"/>
              </a:ext>
            </a:extLst>
          </p:cNvPr>
          <p:cNvSpPr txBox="1"/>
          <p:nvPr/>
        </p:nvSpPr>
        <p:spPr>
          <a:xfrm>
            <a:off x="384684" y="895695"/>
            <a:ext cx="11514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Adversarial Loss 𝐿adv(𝐺,𝐷): </a:t>
            </a: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the generator G to produce outputs that resemble real cartoon images.</a:t>
            </a:r>
          </a:p>
          <a:p>
            <a:pPr marL="914400" lvl="1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challenge of clear edge reproduction (critical for cartoon images), a set of cartoon-like images without clear edges 𝑆data(𝑒) is created by:</a:t>
            </a:r>
          </a:p>
          <a:p>
            <a:pPr marL="1371600" lvl="2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edges using the Canny edge detector.</a:t>
            </a:r>
          </a:p>
          <a:p>
            <a:pPr marL="1371600" lvl="2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Dilating the edge regions.</a:t>
            </a:r>
          </a:p>
          <a:p>
            <a:pPr marL="1371600" lvl="2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Gaussian smoothing on these regions. </a:t>
            </a:r>
          </a:p>
          <a:p>
            <a:pPr lvl="2"/>
            <a:endParaRPr lang="en-US" sz="2200" b="1" dirty="0"/>
          </a:p>
          <a:p>
            <a:pPr lvl="2"/>
            <a:endParaRPr lang="en-US" sz="2200" b="1" dirty="0"/>
          </a:p>
          <a:p>
            <a:pPr marL="1371600" lvl="2" indent="-457200">
              <a:buAutoNum type="arabicPeriod"/>
            </a:pPr>
            <a:endParaRPr 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F1E56-2EBD-CB5F-CD6A-6D254061607F}"/>
              </a:ext>
            </a:extLst>
          </p:cNvPr>
          <p:cNvSpPr txBox="1"/>
          <p:nvPr/>
        </p:nvSpPr>
        <p:spPr>
          <a:xfrm>
            <a:off x="338736" y="3006500"/>
            <a:ext cx="1151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The discriminator D learns to:</a:t>
            </a:r>
          </a:p>
          <a:p>
            <a:pPr marL="914400" lvl="1" indent="-457200">
              <a:buAutoNum type="arabicPeriod"/>
            </a:pPr>
            <a:r>
              <a:rPr lang="en-US" dirty="0"/>
              <a:t>Recognize real cartoon images 𝑆data(𝑐). </a:t>
            </a:r>
          </a:p>
          <a:p>
            <a:pPr marL="914400" lvl="1" indent="-457200">
              <a:buAutoNum type="arabicPeriod"/>
            </a:pPr>
            <a:r>
              <a:rPr lang="en-US" dirty="0"/>
              <a:t>Differentiate between cartoon-like images without edges 𝑆data(𝑒)) and generated images 𝐺(𝑝𝑘)).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62A01-C68A-79E4-24B3-F02A3C9B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4218793"/>
            <a:ext cx="9372599" cy="15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04B2-9A1E-2231-946D-A0E1A59F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F1500-198C-9CA5-ED11-53394293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438E57-E77D-C32B-5CAE-B151509D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LOSS FUNCTIONS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A1B63-4443-FC0F-3C63-4480E2B1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70" y="1167823"/>
            <a:ext cx="7376159" cy="3618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2CD02-B28D-CFCD-7784-F678D5C790ED}"/>
              </a:ext>
            </a:extLst>
          </p:cNvPr>
          <p:cNvSpPr txBox="1"/>
          <p:nvPr/>
        </p:nvSpPr>
        <p:spPr>
          <a:xfrm>
            <a:off x="2057400" y="50292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By removing clear edges in a cartoon image ci ∈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Sdata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(c), we generate a corresponding image </a:t>
            </a:r>
            <a:r>
              <a:rPr lang="en-US" sz="3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Sdata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48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CC4C-7588-9504-767B-0A1FA981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90146-5383-68F6-F01F-A16A129E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5D4E03-C5F5-87E6-D768-C81C04A5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LOSS FUNCTIONS - </a:t>
            </a:r>
            <a:r>
              <a:rPr lang="en-US" sz="2800" b="1" dirty="0"/>
              <a:t>Adversarial Loss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2360-E383-BFA0-033A-E87FE6449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495" y="1141834"/>
            <a:ext cx="5955009" cy="47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8F2E-CC56-1BB0-E3C4-C239D9EC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3CA4B-C296-8AD3-7B09-B123E5CF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F09F1A6-9131-F4F3-76C5-908748DA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LOSS FUNCTIONS - </a:t>
            </a:r>
            <a:r>
              <a:rPr lang="en-US" sz="2800" b="1" dirty="0"/>
              <a:t>Content Loss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0ABBE-564F-7BAA-121C-B082C139CE47}"/>
              </a:ext>
            </a:extLst>
          </p:cNvPr>
          <p:cNvSpPr txBox="1"/>
          <p:nvPr/>
        </p:nvSpPr>
        <p:spPr>
          <a:xfrm>
            <a:off x="-621156" y="918238"/>
            <a:ext cx="12474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AutoNum type="arabicPeriod"/>
            </a:pPr>
            <a:r>
              <a:rPr lang="en-US" sz="2200" b="1" dirty="0"/>
              <a:t>Content Loss 𝐿con(𝐺,𝐷):</a:t>
            </a:r>
          </a:p>
          <a:p>
            <a:pPr marL="1828800" lvl="3" indent="-457200"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the preservation of semantic content between the input photo and the generated cartoon image.</a:t>
            </a:r>
          </a:p>
          <a:p>
            <a:pPr marL="1828800" lvl="3" indent="-457200"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high-level feature maps from a pre-trained VGG network (layer ‘conv4_4’) to measure content similarity.</a:t>
            </a:r>
          </a:p>
          <a:p>
            <a:pPr marL="1828800" lvl="3" indent="-457200"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ℓ 1​ -norm regularization instead of ℓ2​ -norm to handle the distinct characteristics of cartoon images (clear edges and smooth shading).</a:t>
            </a:r>
          </a:p>
          <a:p>
            <a:pPr marL="1828800" lvl="3" indent="-457200"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2400" b="1" dirty="0"/>
              <a:t>Defined 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68340-6619-5FD7-C99E-BEB22A82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28" y="4119379"/>
            <a:ext cx="6644639" cy="10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8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8001-DB5C-ED86-A3A2-6FA99593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AAA7-5627-D2B4-0DCC-2C573B18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EFD3E0-79D7-4C59-1025-3F903284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LOSS FUNCTIONS - </a:t>
            </a:r>
            <a:r>
              <a:rPr lang="en-US" sz="2800" b="1" dirty="0"/>
              <a:t>Content Loss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695B4-1C29-E939-24D4-C764C56F7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440" y="1076970"/>
            <a:ext cx="6078071" cy="47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9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5E877-A6C1-F2E4-E6B8-C34DC172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0A366-A326-6835-E58D-64DDC5FF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798A3D-D8C0-AB82-E608-87EE3D6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PHASE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E5A37-130A-16CF-74ED-1BB0C0E2D12B}"/>
              </a:ext>
            </a:extLst>
          </p:cNvPr>
          <p:cNvSpPr txBox="1"/>
          <p:nvPr/>
        </p:nvSpPr>
        <p:spPr>
          <a:xfrm>
            <a:off x="-621156" y="918238"/>
            <a:ext cx="1247442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AutoNum type="arabicPeriod"/>
            </a:pPr>
            <a:r>
              <a:rPr lang="en-US" sz="2400" b="1" dirty="0"/>
              <a:t>Challenge:</a:t>
            </a:r>
          </a:p>
          <a:p>
            <a:pPr lvl="2"/>
            <a:r>
              <a:rPr lang="en-US" sz="2400" b="1" dirty="0"/>
              <a:t>	</a:t>
            </a:r>
            <a:r>
              <a:rPr lang="en-US" sz="2400" dirty="0"/>
              <a:t> Due to the nonlinear nature of GAN models, random initialization often leads to 	suboptimal local minima during optimization.</a:t>
            </a:r>
          </a:p>
          <a:p>
            <a:pPr lvl="2"/>
            <a:endParaRPr lang="en-US" sz="2400" dirty="0"/>
          </a:p>
          <a:p>
            <a:pPr marL="1371600" lvl="2" indent="-457200">
              <a:buAutoNum type="arabicPeriod" startAt="2"/>
            </a:pPr>
            <a:r>
              <a:rPr lang="en-US" sz="2400" b="1" dirty="0"/>
              <a:t>Solution:</a:t>
            </a:r>
            <a:r>
              <a:rPr lang="en-US" sz="2400" dirty="0"/>
              <a:t> Introduce a new initialization phase to improve convergence.</a:t>
            </a:r>
          </a:p>
          <a:p>
            <a:pPr marL="1371600" lvl="2" indent="-457200">
              <a:buAutoNum type="arabicPeriod" startAt="2"/>
            </a:pPr>
            <a:endParaRPr lang="en-US" sz="2400" dirty="0"/>
          </a:p>
          <a:p>
            <a:pPr marL="1371600" lvl="2" indent="-457200">
              <a:buAutoNum type="arabicPeriod" startAt="2"/>
            </a:pPr>
            <a:r>
              <a:rPr lang="en-US" sz="2400" b="1" dirty="0"/>
              <a:t>Goal of Generator Network (G):</a:t>
            </a:r>
            <a:r>
              <a:rPr lang="en-US" sz="2400" dirty="0"/>
              <a:t> Transform input photos into cartoon style while preserving semantic content.</a:t>
            </a:r>
          </a:p>
          <a:p>
            <a:pPr lvl="2"/>
            <a:endParaRPr lang="en-US" sz="2400" dirty="0"/>
          </a:p>
          <a:p>
            <a:pPr marL="1371600" lvl="2" indent="-457200">
              <a:buAutoNum type="arabicPeriod" startAt="2"/>
            </a:pPr>
            <a:endParaRPr lang="en-US" sz="2400" dirty="0"/>
          </a:p>
          <a:p>
            <a:pPr marL="1371600" lvl="2" indent="-457200">
              <a:buAutoNum type="arabicPeriod" startAt="2"/>
            </a:pPr>
            <a:endParaRPr lang="en-US" sz="2400" dirty="0"/>
          </a:p>
          <a:p>
            <a:pPr lvl="2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866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43F2-53D8-50EC-F02B-BE9F2735E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B7826-3E95-7B46-D01F-4A1E454B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0B87-B8E5-8BF8-721C-F113B0C0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PHASE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20DE-864D-4E20-F7B6-CDF046A37AE1}"/>
              </a:ext>
            </a:extLst>
          </p:cNvPr>
          <p:cNvSpPr txBox="1"/>
          <p:nvPr/>
        </p:nvSpPr>
        <p:spPr>
          <a:xfrm>
            <a:off x="338736" y="872518"/>
            <a:ext cx="11560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Phase: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Begin adversarial learning with a generator that only reconstructs the content of the input 	image.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Pre-train the generator network G using only the semantic content loss 	𝐿con(𝐺,𝐷).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Example: After 10 epochs, the reconstructed image already produces reasonable results.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FF12D-D337-8000-0E3F-76558EDF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90" y="3012277"/>
            <a:ext cx="2658894" cy="2413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A3472-7363-FE37-0112-148FCC3D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617" y="3012278"/>
            <a:ext cx="2658894" cy="2413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4BCD09-A786-D8C3-FA9F-6A813643FCE3}"/>
              </a:ext>
            </a:extLst>
          </p:cNvPr>
          <p:cNvSpPr txBox="1"/>
          <p:nvPr/>
        </p:nvSpPr>
        <p:spPr>
          <a:xfrm>
            <a:off x="1280160" y="5642792"/>
            <a:ext cx="973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Figure 4. For an original photo (a), the image (b) is the result after the initialization phase. See the main text for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2481944"/>
            <a:ext cx="10779430" cy="13389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500" dirty="0">
                <a:solidFill>
                  <a:srgbClr val="F14621"/>
                </a:solidFill>
              </a:rPr>
              <a:t>Image to Cartoon using GAN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586298-F0E0-4780-B540-FB2F08ED7109}"/>
              </a:ext>
            </a:extLst>
          </p:cNvPr>
          <p:cNvSpPr txBox="1">
            <a:spLocks/>
          </p:cNvSpPr>
          <p:nvPr/>
        </p:nvSpPr>
        <p:spPr>
          <a:xfrm>
            <a:off x="4197851" y="3413760"/>
            <a:ext cx="3796298" cy="1089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>
                <a:solidFill>
                  <a:srgbClr val="002060"/>
                </a:solidFill>
              </a:rPr>
              <a:t>Lê Hoàng Anh– 20224297</a:t>
            </a:r>
          </a:p>
          <a:p>
            <a:endParaRPr lang="en-US" sz="2400" b="0" dirty="0">
              <a:solidFill>
                <a:srgbClr val="002060"/>
              </a:solidFill>
            </a:endParaRPr>
          </a:p>
          <a:p>
            <a:r>
              <a:rPr lang="en-US" sz="2400" b="0" dirty="0">
                <a:solidFill>
                  <a:srgbClr val="002060"/>
                </a:solidFill>
              </a:rPr>
              <a:t>Vũ Minh </a:t>
            </a:r>
            <a:r>
              <a:rPr lang="en-US" sz="2400" b="0" dirty="0" err="1">
                <a:solidFill>
                  <a:srgbClr val="002060"/>
                </a:solidFill>
              </a:rPr>
              <a:t>Hiển</a:t>
            </a:r>
            <a:r>
              <a:rPr lang="en-US" sz="2400" b="0" dirty="0">
                <a:solidFill>
                  <a:srgbClr val="002060"/>
                </a:solidFill>
              </a:rPr>
              <a:t> - 20224311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28721-7CBB-A3BF-6D66-AE14B99D6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5055-8CAC-768C-DE2D-204EA7C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82D8B-728B-BA36-5D5A-80FE428F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65A97-E0EC-44B2-CFFA-AA40FE407502}"/>
              </a:ext>
            </a:extLst>
          </p:cNvPr>
          <p:cNvSpPr txBox="1"/>
          <p:nvPr/>
        </p:nvSpPr>
        <p:spPr>
          <a:xfrm>
            <a:off x="338736" y="872518"/>
            <a:ext cx="11560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loss improved so the ability of generating cartoon </a:t>
            </a:r>
            <a:r>
              <a:rPr lang="en-US" sz="2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images increased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C8B4C-363B-BDC8-9FCE-8F29C304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60" y="1641959"/>
            <a:ext cx="7144725" cy="44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C8364-046A-9A64-E797-CCD3DAAB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625C-7A54-F641-84BA-63540645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9D25E8-28B7-61C0-EEB3-67582FF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0629B92-509D-EE78-1B2D-7D2070604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1236518"/>
            <a:ext cx="6430272" cy="4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9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7EC7-B680-7271-A6D9-55CF0220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F066-69D4-4EFB-2551-574B4279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14BDA0-A1A8-42B4-DD80-E57AFE83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F24EA-A35D-E356-E3C8-53F5E0D77F57}"/>
              </a:ext>
            </a:extLst>
          </p:cNvPr>
          <p:cNvSpPr txBox="1"/>
          <p:nvPr/>
        </p:nvSpPr>
        <p:spPr>
          <a:xfrm>
            <a:off x="338736" y="872518"/>
            <a:ext cx="11560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 we proposed </a:t>
            </a:r>
            <a:r>
              <a:rPr lang="en-US" sz="2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CartoonGAN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Generative Adversarial Network to transform real-world photos to high-quality cartoon style images.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38658-99EB-EDC0-7BCD-D78473755E7C}"/>
              </a:ext>
            </a:extLst>
          </p:cNvPr>
          <p:cNvSpPr txBox="1"/>
          <p:nvPr/>
        </p:nvSpPr>
        <p:spPr>
          <a:xfrm>
            <a:off x="1280160" y="5642792"/>
            <a:ext cx="97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NimbusRomNo9L-Regu"/>
              </a:rPr>
              <a:t>Figure 5. Result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AC3CD-8076-451C-5C0C-F2F200E40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955" y="2125995"/>
            <a:ext cx="4444365" cy="3032760"/>
          </a:xfrm>
          <a:prstGeom prst="rect">
            <a:avLst/>
          </a:prstGeom>
        </p:spPr>
      </p:pic>
      <p:pic>
        <p:nvPicPr>
          <p:cNvPr id="13" name="Picture 12" descr="A red arch over water&#10;&#10;Description automatically generated with medium confidence">
            <a:extLst>
              <a:ext uri="{FF2B5EF4-FFF2-40B4-BE49-F238E27FC236}">
                <a16:creationId xmlns:a16="http://schemas.microsoft.com/office/drawing/2014/main" id="{16EFE56C-8F65-A011-6BEF-57976EFB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2" y="2125995"/>
            <a:ext cx="4444365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B3607-941F-4BB4-7EC7-3BA34568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6F72-5BF7-914C-95D8-2487E9C9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6518EF-5018-3B7F-B440-A6D9CA6B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E9D2C-E922-7644-FC07-94CCF3196F48}"/>
              </a:ext>
            </a:extLst>
          </p:cNvPr>
          <p:cNvSpPr txBox="1"/>
          <p:nvPr/>
        </p:nvSpPr>
        <p:spPr>
          <a:xfrm>
            <a:off x="338737" y="872518"/>
            <a:ext cx="11560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/>
              <a:t>1. Investigating how to exploit local facial features to improve cartoon stylization for human faces.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ED74C-01BC-326C-5549-1ABD11AE9689}"/>
              </a:ext>
            </a:extLst>
          </p:cNvPr>
          <p:cNvSpPr txBox="1"/>
          <p:nvPr/>
        </p:nvSpPr>
        <p:spPr>
          <a:xfrm>
            <a:off x="315513" y="1553836"/>
            <a:ext cx="11560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/>
              <a:t>2. Adding sequential constraints to the training process to extend our method to handling videos.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5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5E5A6-2419-EDD6-8498-45FA1CC4C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B665C-315C-B56F-BBCC-9A6CB97D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D0C8D5-3B89-0CAB-08AE-B80AEEC4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4D90-0C36-5578-24B1-AF5E2484DE90}"/>
              </a:ext>
            </a:extLst>
          </p:cNvPr>
          <p:cNvSpPr txBox="1"/>
          <p:nvPr/>
        </p:nvSpPr>
        <p:spPr>
          <a:xfrm>
            <a:off x="338737" y="872518"/>
            <a:ext cx="11560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L. Rosin and J.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Collomosse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Image and Video-Based Artistic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Stylisation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2013.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Gatys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Ecker, and M.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Bethge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“Image style transfer using convolutional neural networks,” in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Conference on Computer Vision and Pattern Recognition (CVPR), 2016, pp. 2414–2423.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J.-Y. Zhu, T. Park, P. Isola, and A. A.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“Unpaired image-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toimage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translation using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cycleconsistent</a:t>
            </a:r>
            <a:endParaRPr lang="en-US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networks,” in International Conference on Computer Vision, 2017.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M. Liu, T.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Breuel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Kautz, “Unsupervised image-to-image translation networks,” in Advances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Neural Information Processing Systems, 2017, pp. 700–708.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X. Huang, M. Liu, S. J.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Belongie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Kautz, “Multimodal unsupervised image-to-image translation,”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European Conference on Computer Vision (ECCV), 2018, pp. 179–196.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A.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Anoosheh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Agustsson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Timofte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L. V. Gool, “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Combogan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Unrestrained scalability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domain translation,” in IEEE Conference on Computer Vision and Pattern Recognition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Workshops, 2018, pp. 783–790.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6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147B32-5B07-492E-A211-69F1C1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BE2C0-0F03-4D7A-96F6-D8B3677DE55C}"/>
              </a:ext>
            </a:extLst>
          </p:cNvPr>
          <p:cNvSpPr txBox="1"/>
          <p:nvPr/>
        </p:nvSpPr>
        <p:spPr>
          <a:xfrm>
            <a:off x="3026979" y="6038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DE5EB-B71F-4495-B26C-18B91F3DC3BD}"/>
              </a:ext>
            </a:extLst>
          </p:cNvPr>
          <p:cNvSpPr txBox="1"/>
          <p:nvPr/>
        </p:nvSpPr>
        <p:spPr>
          <a:xfrm>
            <a:off x="4714051" y="562847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Figure1: Input and Output </a:t>
            </a:r>
          </a:p>
        </p:txBody>
      </p:sp>
      <p:pic>
        <p:nvPicPr>
          <p:cNvPr id="12" name="Picture 11" descr="A statue of liberty with a city in the background&#10;&#10;Description automatically generated">
            <a:extLst>
              <a:ext uri="{FF2B5EF4-FFF2-40B4-BE49-F238E27FC236}">
                <a16:creationId xmlns:a16="http://schemas.microsoft.com/office/drawing/2014/main" id="{C0EDECEB-A479-468E-7F63-E86413D82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0" y="1747155"/>
            <a:ext cx="5008630" cy="3755574"/>
          </a:xfrm>
          <a:prstGeom prst="rect">
            <a:avLst/>
          </a:prstGeom>
        </p:spPr>
      </p:pic>
      <p:pic>
        <p:nvPicPr>
          <p:cNvPr id="14" name="Picture 13" descr="A statue of liberty with a city in the background&#10;&#10;Description automatically generated">
            <a:extLst>
              <a:ext uri="{FF2B5EF4-FFF2-40B4-BE49-F238E27FC236}">
                <a16:creationId xmlns:a16="http://schemas.microsoft.com/office/drawing/2014/main" id="{41C09E47-3AB4-4868-9B01-D837C1DBF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2" y="1747155"/>
            <a:ext cx="5041288" cy="37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3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1A76A-2106-A6A0-4D05-9F447DB5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C606D-7D5A-F347-48BF-42B1BED4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06037F-FD29-DB90-5CD0-28E53288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INTRODUCE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E1CE2-B6B9-983F-276D-42E3DD603EDA}"/>
              </a:ext>
            </a:extLst>
          </p:cNvPr>
          <p:cNvSpPr txBox="1"/>
          <p:nvPr/>
        </p:nvSpPr>
        <p:spPr>
          <a:xfrm>
            <a:off x="338736" y="1136218"/>
            <a:ext cx="114226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Statement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:. Transform real-world photos into high-quality cartoon-style images with the following characteristics: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abstraction.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edges.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color shading and simple textures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182BD-03DA-9E8C-B8CD-7AC9156AFA1E}"/>
              </a:ext>
            </a:extLst>
          </p:cNvPr>
          <p:cNvSpPr txBox="1"/>
          <p:nvPr/>
        </p:nvSpPr>
        <p:spPr>
          <a:xfrm>
            <a:off x="338726" y="2411028"/>
            <a:ext cx="114226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Challenges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differences between real photos and cartoon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fail to capture the unique features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cartoonization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CartoonGAN - my attempt to implement it">
            <a:extLst>
              <a:ext uri="{FF2B5EF4-FFF2-40B4-BE49-F238E27FC236}">
                <a16:creationId xmlns:a16="http://schemas.microsoft.com/office/drawing/2014/main" id="{1E6BE8B5-8484-B717-0F4C-B2E955E57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90" y="3523643"/>
            <a:ext cx="49911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1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CA48-277B-4776-7932-00406A35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70E8-2248-E66F-A1CA-62D71674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973903-DE58-42DD-1DB2-8FEAF7BC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INTRODUCE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229A6-198E-9769-7F61-88C0B2071A5F}"/>
              </a:ext>
            </a:extLst>
          </p:cNvPr>
          <p:cNvSpPr txBox="1"/>
          <p:nvPr/>
        </p:nvSpPr>
        <p:spPr>
          <a:xfrm>
            <a:off x="338736" y="1136218"/>
            <a:ext cx="11422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3. Proposed Solution</a:t>
            </a:r>
            <a:r>
              <a:rPr lang="en-US" sz="2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 err="1"/>
              <a:t>CartoonGAN</a:t>
            </a:r>
            <a:r>
              <a:rPr lang="en-US" sz="2200" b="1" dirty="0"/>
              <a:t> </a:t>
            </a:r>
            <a:r>
              <a:rPr lang="en-US" b="1" dirty="0"/>
              <a:t>( Generative Adversarial Network)</a:t>
            </a:r>
            <a:r>
              <a:rPr lang="en-US" dirty="0"/>
              <a:t>: A GAN-based framework specifically designed for cartoon stylization.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Training Data</a:t>
            </a:r>
            <a:r>
              <a:rPr lang="en-US" sz="2200" dirty="0"/>
              <a:t>: </a:t>
            </a:r>
            <a:r>
              <a:rPr lang="en-US" dirty="0"/>
              <a:t>Utilizes unpaired real photos and cartoon images for training.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2AAFA-8889-3D35-6AE0-F7C44E704519}"/>
              </a:ext>
            </a:extLst>
          </p:cNvPr>
          <p:cNvSpPr txBox="1"/>
          <p:nvPr/>
        </p:nvSpPr>
        <p:spPr>
          <a:xfrm>
            <a:off x="258041" y="2521213"/>
            <a:ext cx="1142262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4. Key Contributions</a:t>
            </a:r>
            <a:r>
              <a:rPr lang="en-US" sz="2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Semantic Content Loss</a:t>
            </a:r>
            <a:r>
              <a:rPr lang="en-US" dirty="0"/>
              <a:t>: Implements sparse regularization on high-level feature maps of the VGG network to preserve content despite substantial style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Edge-Promoting Adversarial Loss</a:t>
            </a:r>
            <a:r>
              <a:rPr lang="en-US" dirty="0"/>
              <a:t>: Enhances the reproduction of clear edges, a key characteristic of cartoon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Initialization Phase</a:t>
            </a:r>
            <a:r>
              <a:rPr lang="en-US" dirty="0"/>
              <a:t>: Improves network convergence and training efficiency.</a:t>
            </a:r>
          </a:p>
        </p:txBody>
      </p:sp>
      <p:pic>
        <p:nvPicPr>
          <p:cNvPr id="1026" name="Picture 2" descr="CartoonGAN - my attempt to implement it">
            <a:extLst>
              <a:ext uri="{FF2B5EF4-FFF2-40B4-BE49-F238E27FC236}">
                <a16:creationId xmlns:a16="http://schemas.microsoft.com/office/drawing/2014/main" id="{43726395-8310-0B4B-911C-0735E386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05" y="4060096"/>
            <a:ext cx="4991100" cy="22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11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D6BA-A555-D76E-EEE6-682DFFC11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B0B1-E22F-C3A6-5446-D4450C9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861A10-7083-C7AA-F920-73E9AA7E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latin typeface="Lato"/>
                <a:ea typeface="Lato"/>
                <a:cs typeface="Lato"/>
              </a:rPr>
              <a:t>INTRODUCE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939D-D20E-386D-C6FC-B9CDC75B1C39}"/>
              </a:ext>
            </a:extLst>
          </p:cNvPr>
          <p:cNvSpPr txBox="1"/>
          <p:nvPr/>
        </p:nvSpPr>
        <p:spPr>
          <a:xfrm>
            <a:off x="338736" y="1136218"/>
            <a:ext cx="11422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5. Results</a:t>
            </a:r>
            <a:r>
              <a:rPr lang="en-US" sz="2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Generates high-quality cartoon images with clear edges and smooth shading, aligning with specific artists'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Outperforms state-of-the-art methods in cartoon stylization.</a:t>
            </a:r>
          </a:p>
        </p:txBody>
      </p:sp>
      <p:pic>
        <p:nvPicPr>
          <p:cNvPr id="8" name="Picture 7" descr="A group of pink roses&#10;&#10;Description automatically generated">
            <a:extLst>
              <a:ext uri="{FF2B5EF4-FFF2-40B4-BE49-F238E27FC236}">
                <a16:creationId xmlns:a16="http://schemas.microsoft.com/office/drawing/2014/main" id="{9FDFF920-3D23-D6AD-F4B7-EECF73AD6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21" y="3057011"/>
            <a:ext cx="3619500" cy="2438400"/>
          </a:xfrm>
          <a:prstGeom prst="rect">
            <a:avLst/>
          </a:prstGeom>
        </p:spPr>
      </p:pic>
      <p:pic>
        <p:nvPicPr>
          <p:cNvPr id="11" name="Picture 10" descr="A yellow flower surrounded by red roses&#10;&#10;Description automatically generated">
            <a:extLst>
              <a:ext uri="{FF2B5EF4-FFF2-40B4-BE49-F238E27FC236}">
                <a16:creationId xmlns:a16="http://schemas.microsoft.com/office/drawing/2014/main" id="{7CB1D615-4D73-DDF2-0579-4B0EF9463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05" y="3026250"/>
            <a:ext cx="3609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0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E791-A773-273D-BA17-B80A6773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991CA-1D90-7C95-2275-F2E3E607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45172D-DF27-105B-4967-76767281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91725-9EE7-3F1B-6A2A-52D213BC5BDD}"/>
              </a:ext>
            </a:extLst>
          </p:cNvPr>
          <p:cNvSpPr txBox="1"/>
          <p:nvPr/>
        </p:nvSpPr>
        <p:spPr>
          <a:xfrm>
            <a:off x="384684" y="895695"/>
            <a:ext cx="498741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2.2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Network (G):</a:t>
            </a:r>
            <a:endParaRPr lang="en-US" sz="2400" b="1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 real-world photos to the cartoon manifold to produce stylized images</a:t>
            </a:r>
            <a:endParaRPr lang="en-US" b="1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  <a:p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Convolution Stage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Down-Convolution Blocks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Blocks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Up-Convolution Blocks</a:t>
            </a:r>
            <a:endParaRPr lang="en-US" b="1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D6C6-37B9-F44B-8E9F-D6FFF14C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1208166"/>
            <a:ext cx="5903415" cy="47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BEF58-AA39-A4E9-FFEB-1EE4BF35C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5F67-E0E2-5BA1-15F6-BF84B0C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750E1A-805B-896B-1097-4F0EE3E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F90AD-F268-8A09-9B24-CBA63F33688A}"/>
              </a:ext>
            </a:extLst>
          </p:cNvPr>
          <p:cNvSpPr txBox="1"/>
          <p:nvPr/>
        </p:nvSpPr>
        <p:spPr>
          <a:xfrm>
            <a:off x="384684" y="895695"/>
            <a:ext cx="498741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2.2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Network (G):</a:t>
            </a:r>
            <a:endParaRPr lang="en-US" sz="2400" b="1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6015-194D-F1AD-5D99-3AD1799B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2823" y="1475662"/>
            <a:ext cx="5671260" cy="47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4FE24-D672-4326-2D2C-DC0BB988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21709-F2B7-11CA-B823-871AA9EE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F8FA99-2338-6A48-2327-D7844883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  <a:defRPr/>
            </a:pPr>
            <a:r>
              <a:rPr lang="en-US" dirty="0"/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0421C-85E1-7348-04FD-E54F71380164}"/>
              </a:ext>
            </a:extLst>
          </p:cNvPr>
          <p:cNvSpPr txBox="1"/>
          <p:nvPr/>
        </p:nvSpPr>
        <p:spPr>
          <a:xfrm>
            <a:off x="338736" y="736643"/>
            <a:ext cx="651926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2.3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Network (D):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Judges whether an input image is a real cartoon image.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Patch-level Discriminator: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Structure: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Layers Stage: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Blocks: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Construction Block 3x3 Convolutional Layer</a:t>
            </a:r>
            <a:endParaRPr lang="en-US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5428C-6ADC-0F0C-CCF8-B1E3200B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44" y="1226095"/>
            <a:ext cx="5187134" cy="47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5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1153</Words>
  <Application>Microsoft Office PowerPoint</Application>
  <PresentationFormat>Widescreen</PresentationFormat>
  <Paragraphs>176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Lato</vt:lpstr>
      <vt:lpstr>NimbusRomNo9L-Regu</vt:lpstr>
      <vt:lpstr>Times New Roman</vt:lpstr>
      <vt:lpstr>Office Theme</vt:lpstr>
      <vt:lpstr>PowerPoint Presentation</vt:lpstr>
      <vt:lpstr>PowerPoint Presentation</vt:lpstr>
      <vt:lpstr>INTRODUCTION</vt:lpstr>
      <vt:lpstr>INTRODUCE</vt:lpstr>
      <vt:lpstr>INTRODUCE</vt:lpstr>
      <vt:lpstr>INTRODUCE</vt:lpstr>
      <vt:lpstr>IMPLEMENTATION</vt:lpstr>
      <vt:lpstr>IMPLEMENTATION</vt:lpstr>
      <vt:lpstr>IMPLEMENTATION</vt:lpstr>
      <vt:lpstr>IMPLEMENTATION</vt:lpstr>
      <vt:lpstr>IMPLEMENTATION</vt:lpstr>
      <vt:lpstr>LOSS FUNCTIONS</vt:lpstr>
      <vt:lpstr>LOSS FUNCTIONS - Adversarial Loss </vt:lpstr>
      <vt:lpstr>LOSS FUNCTIONS</vt:lpstr>
      <vt:lpstr>LOSS FUNCTIONS - Adversarial Loss </vt:lpstr>
      <vt:lpstr>LOSS FUNCTIONS - Content Loss </vt:lpstr>
      <vt:lpstr>LOSS FUNCTIONS - Content Loss </vt:lpstr>
      <vt:lpstr>INITIALIZATION PHASE</vt:lpstr>
      <vt:lpstr>INITIALIZATION PHASE</vt:lpstr>
      <vt:lpstr>TRAINING</vt:lpstr>
      <vt:lpstr>TRAINING</vt:lpstr>
      <vt:lpstr>RESULT</vt:lpstr>
      <vt:lpstr>FUTURE WORK 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Anh</cp:lastModifiedBy>
  <cp:revision>117</cp:revision>
  <dcterms:created xsi:type="dcterms:W3CDTF">2021-05-28T04:32:29Z</dcterms:created>
  <dcterms:modified xsi:type="dcterms:W3CDTF">2025-01-14T13:45:45Z</dcterms:modified>
</cp:coreProperties>
</file>